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1" r:id="rId7"/>
    <p:sldId id="262" r:id="rId8"/>
    <p:sldId id="263" r:id="rId9"/>
    <p:sldId id="270" r:id="rId10"/>
    <p:sldId id="272" r:id="rId11"/>
    <p:sldId id="271" r:id="rId12"/>
    <p:sldId id="273" r:id="rId13"/>
    <p:sldId id="274" r:id="rId14"/>
    <p:sldId id="27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>
        <p:scale>
          <a:sx n="70" d="100"/>
          <a:sy n="70" d="100"/>
        </p:scale>
        <p:origin x="412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6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0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0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9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3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2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1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3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3792-792D-4765-9BD4-53DD97ADB026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AE23-CEBF-49DB-88CC-FDBB67301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8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wfernando1@udayto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005" y="480015"/>
            <a:ext cx="11011989" cy="31448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Resilience and Sustainability: Understanding Interconnections for Better Planning and Policy Formulation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813136"/>
            <a:ext cx="9144000" cy="1655762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By Felix Fernando</a:t>
            </a:r>
          </a:p>
          <a:p>
            <a:r>
              <a:rPr lang="en-US" dirty="0">
                <a:latin typeface="Garamond" panose="02020404030301010803" pitchFamily="18" charset="0"/>
              </a:rPr>
              <a:t>University of Dayton- Hanley Sustainability Institute 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4" name="Picture 6" descr="Image result for hanley sustainability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1017"/>
            <a:ext cx="3134302" cy="210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52"/>
    </mc:Choice>
    <mc:Fallback xmlns="">
      <p:transition spd="slow" advTm="2295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8FC2BF-7ADB-4F3B-A2A2-695EB589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3" y="195443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Resilience Perspectives of Community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0BDCF-3EAB-41CF-A230-8BF26CDF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04" y="1253331"/>
            <a:ext cx="11661742" cy="5409226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Perspectives around disaster recovery and bouncing back better</a:t>
            </a:r>
          </a:p>
          <a:p>
            <a:r>
              <a:rPr lang="en-US" b="1" dirty="0">
                <a:latin typeface="Garamond" panose="02020404030301010803" pitchFamily="18" charset="0"/>
              </a:rPr>
              <a:t>More broadly defined around community needs such as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Food security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Infrastructure vulnerability (road systems, water systems, and energy systems)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Housing affordability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Social equity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Sense of community (knowing and helping each other, integrating new residents)</a:t>
            </a:r>
          </a:p>
          <a:p>
            <a:r>
              <a:rPr lang="en-US" dirty="0">
                <a:latin typeface="Garamond" panose="02020404030301010803" pitchFamily="18" charset="0"/>
              </a:rPr>
              <a:t>Maintaining “what we love about our community in the face of change” </a:t>
            </a:r>
          </a:p>
          <a:p>
            <a:r>
              <a:rPr lang="en-US" dirty="0">
                <a:latin typeface="Garamond" panose="02020404030301010803" pitchFamily="18" charset="0"/>
              </a:rPr>
              <a:t>Recognizing what is good or positive about the community and trying to turn what is negative about the community into positive</a:t>
            </a:r>
          </a:p>
          <a:p>
            <a:r>
              <a:rPr lang="en-US" dirty="0">
                <a:latin typeface="Garamond" panose="02020404030301010803" pitchFamily="18" charset="0"/>
              </a:rPr>
              <a:t>Supporting vulnerable residents in the neighborhood such as the elderly and the poor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1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F0378-5EEB-427C-8D4C-2D74B139F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18" y="1253331"/>
            <a:ext cx="10515600" cy="4351338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Leveraging assets that can provide services to meet community needs now and into the future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Infrastructure assets such as roads and bridges, replacing them in future</a:t>
            </a:r>
          </a:p>
          <a:p>
            <a:r>
              <a:rPr lang="en-US" dirty="0">
                <a:latin typeface="Garamond" panose="02020404030301010803" pitchFamily="18" charset="0"/>
              </a:rPr>
              <a:t>Protecting certain environments, habitats, and minimizing ,carbon footprint of their services</a:t>
            </a:r>
          </a:p>
          <a:p>
            <a:r>
              <a:rPr lang="en-US" dirty="0">
                <a:latin typeface="Garamond" panose="02020404030301010803" pitchFamily="18" charset="0"/>
              </a:rPr>
              <a:t>Largely focused around environmental goals: renewable energy, transportation, land-use planning, infill development</a:t>
            </a:r>
          </a:p>
          <a:p>
            <a:r>
              <a:rPr lang="en-US" dirty="0">
                <a:latin typeface="Garamond" panose="02020404030301010803" pitchFamily="18" charset="0"/>
              </a:rPr>
              <a:t>Ensuring financial viability and availability to maintain community services and assets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691B396-C445-4892-B1DB-00E9EE6A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223838"/>
            <a:ext cx="10515600" cy="1325562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Sustainability Perspectives of Public Officials</a:t>
            </a:r>
          </a:p>
        </p:txBody>
      </p:sp>
    </p:spTree>
    <p:extLst>
      <p:ext uri="{BB962C8B-B14F-4D97-AF65-F5344CB8AC3E}">
        <p14:creationId xmlns:p14="http://schemas.microsoft.com/office/powerpoint/2010/main" val="356047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F0378-5EEB-427C-8D4C-2D74B139F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92" y="1253330"/>
            <a:ext cx="11120832" cy="5380831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Understanding the “new normal” within the context of climate change and implications for community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Resources needed to satisfy community needs on a day to day basis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Food, water, energy, health, communication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Sense of community</a:t>
            </a:r>
          </a:p>
          <a:p>
            <a:pPr marL="457200" lvl="1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Capacity of processes and systems that satisfy community needs on a day to day basis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Food supply systems, water systems, energy systems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Maintaining these systems and reconfiguring them to better suit the needs of the community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2691B396-C445-4892-B1DB-00E9EE6A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3" y="223838"/>
            <a:ext cx="10515600" cy="1325562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Sustainability Perspectives of Community</a:t>
            </a:r>
          </a:p>
        </p:txBody>
      </p:sp>
    </p:spTree>
    <p:extLst>
      <p:ext uri="{BB962C8B-B14F-4D97-AF65-F5344CB8AC3E}">
        <p14:creationId xmlns:p14="http://schemas.microsoft.com/office/powerpoint/2010/main" val="267101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65BA-A557-4EFA-8F7F-859573CBB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2" y="138882"/>
            <a:ext cx="11812571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Interconnections Between Resilience and 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3EDF4-D085-4BEA-9F0F-7046BC91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872" y="1470697"/>
            <a:ext cx="11520340" cy="5156346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Sustainable development as a process that would also build resilience</a:t>
            </a:r>
            <a:endParaRPr lang="en-US" b="1" dirty="0">
              <a:latin typeface="Garamond" panose="02020404030301010803" pitchFamily="18" charset="0"/>
            </a:endParaRPr>
          </a:p>
          <a:p>
            <a:pPr lvl="1"/>
            <a:r>
              <a:rPr lang="en-US" dirty="0">
                <a:latin typeface="Garamond" panose="02020404030301010803" pitchFamily="18" charset="0"/>
              </a:rPr>
              <a:t>Renewable energy microgrids or portable solar power stations can advance sustainability and build resilience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Local food systems can reduce carbon footprint and increase food security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Alternative transportation such as bike routes can provide access if roads are blocked and can provide biking options for community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Plans are connected such that climate action (such as reducing greenhouse gas emissions) need to be part of resilience plans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Certain environments such as wetlands, waterways, forests could contribute to both: sequester carbon and help address certain weather events. 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96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DAD1-2C78-45BA-BA1C-CEF5C7EED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88" y="105889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Policy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E2F0F-30E6-4244-8EAA-51B8CFB22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88" y="1146894"/>
            <a:ext cx="11929624" cy="5605217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Lack of understanding about causes of climate change (such as greenhouse gases) as a driver of specific climate disaster events, especially among the political leadership, has created a disconnect between action</a:t>
            </a:r>
          </a:p>
          <a:p>
            <a:r>
              <a:rPr lang="en-US" dirty="0">
                <a:latin typeface="Garamond" panose="02020404030301010803" pitchFamily="18" charset="0"/>
              </a:rPr>
              <a:t>Differing resilience perspectives between community and public officials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Similarities on recovering from disasters and shocks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Public officials: Preparing and recovering from specific events that impact community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Community: More broadly around maintaining systems and processes that meet community needs</a:t>
            </a:r>
          </a:p>
          <a:p>
            <a:r>
              <a:rPr lang="en-US" dirty="0">
                <a:latin typeface="Garamond" panose="02020404030301010803" pitchFamily="18" charset="0"/>
              </a:rPr>
              <a:t>Short-term action is easy to accomplish compared to long-term incremental visions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Resilience focused on disaster recovery rather than around building long-term capacity</a:t>
            </a:r>
          </a:p>
          <a:p>
            <a:r>
              <a:rPr lang="en-US" dirty="0">
                <a:latin typeface="Garamond" panose="02020404030301010803" pitchFamily="18" charset="0"/>
              </a:rPr>
              <a:t>Smaller cities do not have resources to address broader community needs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Climate action planning such as reduction in greenhouse gas emissions are largely focused on city departments rather than whole community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42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Thank you! </a:t>
            </a:r>
            <a:br>
              <a:rPr lang="en-US" dirty="0">
                <a:latin typeface="Garamond" panose="02020404030301010803" pitchFamily="18" charset="0"/>
              </a:rPr>
            </a:br>
            <a:r>
              <a:rPr lang="en-US" dirty="0">
                <a:latin typeface="Garamond" panose="02020404030301010803" pitchFamily="18" charset="0"/>
              </a:rPr>
              <a:t>Questions!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Felix Fernando: </a:t>
            </a:r>
            <a:r>
              <a:rPr lang="en-US" dirty="0">
                <a:latin typeface="Garamond" panose="02020404030301010803" pitchFamily="18" charset="0"/>
                <a:hlinkClick r:id="rId2"/>
              </a:rPr>
              <a:t>wfernando1@udayton.edu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0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80"/>
    </mc:Choice>
    <mc:Fallback xmlns="">
      <p:transition spd="slow" advTm="2038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937" y="260622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937" y="1407614"/>
            <a:ext cx="10515600" cy="4351338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Background</a:t>
            </a:r>
          </a:p>
          <a:p>
            <a:r>
              <a:rPr lang="en-US" dirty="0">
                <a:latin typeface="Garamond" panose="02020404030301010803" pitchFamily="18" charset="0"/>
              </a:rPr>
              <a:t>Resilience and Sustainability</a:t>
            </a:r>
          </a:p>
          <a:p>
            <a:r>
              <a:rPr lang="en-US" dirty="0">
                <a:latin typeface="Garamond" panose="02020404030301010803" pitchFamily="18" charset="0"/>
              </a:rPr>
              <a:t>Theoretical framework and methodology</a:t>
            </a:r>
          </a:p>
          <a:p>
            <a:r>
              <a:rPr lang="en-US" dirty="0">
                <a:latin typeface="Garamond" panose="02020404030301010803" pitchFamily="18" charset="0"/>
              </a:rPr>
              <a:t>Findings</a:t>
            </a:r>
          </a:p>
          <a:p>
            <a:r>
              <a:rPr lang="en-US" dirty="0">
                <a:latin typeface="Garamond" panose="02020404030301010803" pitchFamily="18" charset="0"/>
              </a:rPr>
              <a:t>Policy Implications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4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76"/>
    </mc:Choice>
    <mc:Fallback xmlns="">
      <p:transition spd="slow" advTm="2897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1" y="0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The University of Dayton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60" y="1098124"/>
            <a:ext cx="11795593" cy="5759876"/>
          </a:xfrm>
        </p:spPr>
        <p:txBody>
          <a:bodyPr>
            <a:normAutofit/>
          </a:bodyPr>
          <a:lstStyle/>
          <a:p>
            <a:pPr marL="590550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Founded in 1850 by the Society of Mary</a:t>
            </a:r>
          </a:p>
          <a:p>
            <a:pPr marL="590550" lvl="0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Private, Catholic, Marianist university</a:t>
            </a:r>
          </a:p>
          <a:p>
            <a:pPr marL="1047750" lvl="1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University for the Common Good </a:t>
            </a:r>
          </a:p>
          <a:p>
            <a:pPr marL="1047750" lvl="1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Top-20 ranking as one of Sierra’s ‘cool schools’</a:t>
            </a:r>
          </a:p>
          <a:p>
            <a:pPr marL="1047750" lvl="1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The University also has a gold STARS rating from AASHE</a:t>
            </a:r>
          </a:p>
          <a:p>
            <a:pPr marL="914400" indent="-457200">
              <a:spcBef>
                <a:spcPts val="0"/>
              </a:spcBef>
            </a:pPr>
            <a:endParaRPr lang="en-US" dirty="0">
              <a:latin typeface="Garamond" panose="02020404030301010803" pitchFamily="18" charset="0"/>
            </a:endParaRPr>
          </a:p>
          <a:p>
            <a:pPr marL="590550" lvl="0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President Eric F. </a:t>
            </a:r>
            <a:r>
              <a:rPr lang="en-US" dirty="0" err="1">
                <a:latin typeface="Garamond" panose="02020404030301010803" pitchFamily="18" charset="0"/>
              </a:rPr>
              <a:t>Spina</a:t>
            </a:r>
            <a:r>
              <a:rPr lang="en-US" dirty="0">
                <a:latin typeface="Garamond" panose="02020404030301010803" pitchFamily="18" charset="0"/>
              </a:rPr>
              <a:t> signed Second Nature's Resilience Commitment in 2019</a:t>
            </a:r>
          </a:p>
          <a:p>
            <a:pPr marL="1047750" lvl="1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Focused on climate adaptation and community-building to address a changing climate and resulting extremes</a:t>
            </a:r>
          </a:p>
          <a:p>
            <a:pPr marL="1047750" lvl="1" indent="-457200">
              <a:spcBef>
                <a:spcPts val="0"/>
              </a:spcBef>
              <a:buSzPts val="1500"/>
            </a:pPr>
            <a:r>
              <a:rPr lang="en-US" dirty="0">
                <a:latin typeface="Garamond" panose="02020404030301010803" pitchFamily="18" charset="0"/>
              </a:rPr>
              <a:t>UD is the only Ohio college or university part of Second Nature's carbon and resilience commitments</a:t>
            </a:r>
          </a:p>
        </p:txBody>
      </p:sp>
    </p:spTree>
    <p:extLst>
      <p:ext uri="{BB962C8B-B14F-4D97-AF65-F5344CB8AC3E}">
        <p14:creationId xmlns:p14="http://schemas.microsoft.com/office/powerpoint/2010/main" val="176501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14"/>
    </mc:Choice>
    <mc:Fallback xmlns="">
      <p:transition spd="slow" advTm="957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5307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Resilience Planning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316174"/>
            <a:ext cx="11297194" cy="5293632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Resilience planning at University of Dayton represents one of the first efforts to expand beyond a university’s campus and address the issues in an aging rust belt city. </a:t>
            </a:r>
          </a:p>
          <a:p>
            <a:r>
              <a:rPr lang="en-US" dirty="0">
                <a:latin typeface="Garamond" panose="02020404030301010803" pitchFamily="18" charset="0"/>
              </a:rPr>
              <a:t>The aims of the project are: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(a) Conduct an assessment of the threats and vulnerabilities faced by the City of Dayton community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(b) Examine the role of the University in building resilience capacity and support strategies for the broader community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(c) Create a plan that adopts best practices and sustainable solutions as a pathway to build resilience capacity.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4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16"/>
    </mc:Choice>
    <mc:Fallback xmlns="">
      <p:transition spd="slow" advTm="7851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52" y="161143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Resilience and 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55" y="1102698"/>
            <a:ext cx="11147474" cy="5290063"/>
          </a:xfrm>
        </p:spPr>
        <p:txBody>
          <a:bodyPr>
            <a:norm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Resilience is the ability of a system or community to survive disruption and to anticipate, adapt, and flourish in the face of change (Second Nature)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Largely focused on adaptation</a:t>
            </a:r>
          </a:p>
          <a:p>
            <a:r>
              <a:rPr lang="en-US" dirty="0">
                <a:latin typeface="Garamond" panose="02020404030301010803" pitchFamily="18" charset="0"/>
              </a:rPr>
              <a:t>We live in a world impacted by climate change; adaptation alone is not adequate</a:t>
            </a:r>
          </a:p>
          <a:p>
            <a:r>
              <a:rPr lang="en-US" dirty="0">
                <a:latin typeface="Garamond" panose="02020404030301010803" pitchFamily="18" charset="0"/>
              </a:rPr>
              <a:t>Certain sustainable solutions such as renewable energy micro-grids, green urban infrastructure, and carbon sequestration through urban farming can help to build local resilience while also advancing sustainability initiatives </a:t>
            </a:r>
          </a:p>
          <a:p>
            <a:r>
              <a:rPr lang="en-US" dirty="0">
                <a:latin typeface="Garamond" panose="02020404030301010803" pitchFamily="18" charset="0"/>
              </a:rPr>
              <a:t>Solutions that builds resilience, advances sustainability, empowers communities, and protects most vulnerable members</a:t>
            </a:r>
          </a:p>
          <a:p>
            <a:r>
              <a:rPr lang="en-US" dirty="0">
                <a:latin typeface="Garamond" panose="02020404030301010803" pitchFamily="18" charset="0"/>
              </a:rPr>
              <a:t>Sustainable solutions need to be considered as pathways for building local resiliency 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67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036"/>
    </mc:Choice>
    <mc:Fallback xmlns="">
      <p:transition spd="slow" advTm="14303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143057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Theoretical Framework and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73" y="1159419"/>
            <a:ext cx="10955383" cy="5228317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The University exists within the community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Extreme weather events and climate risks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Other risks and vulnerabilities</a:t>
            </a:r>
          </a:p>
          <a:p>
            <a:r>
              <a:rPr lang="en-US" dirty="0">
                <a:latin typeface="Garamond" panose="02020404030301010803" pitchFamily="18" charset="0"/>
              </a:rPr>
              <a:t>Immediate surrounding neighborhoods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Socio-economic dynamics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Most vulnerable are the most impacted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Ways that University could contribute</a:t>
            </a:r>
          </a:p>
          <a:p>
            <a:r>
              <a:rPr lang="en-US" dirty="0">
                <a:latin typeface="Garamond" panose="02020404030301010803" pitchFamily="18" charset="0"/>
              </a:rPr>
              <a:t>City of Dayton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Bigger geographic footprint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Mid-size rust belt city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Need to combine and integrate a variety of data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078"/>
    </mc:Choice>
    <mc:Fallback xmlns="">
      <p:transition spd="slow" advTm="12907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06" y="156119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Theoretical Framework and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46" y="1185544"/>
            <a:ext cx="11231880" cy="538507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Three frameworks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Second Nature planning and implementation framework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100 Resilience Cities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Community Capitals Framework</a:t>
            </a:r>
          </a:p>
          <a:p>
            <a:pPr lvl="1"/>
            <a:endParaRPr lang="en-US" dirty="0">
              <a:latin typeface="Garamond" panose="02020404030301010803" pitchFamily="18" charset="0"/>
            </a:endParaRPr>
          </a:p>
          <a:p>
            <a:r>
              <a:rPr lang="en-US" dirty="0">
                <a:latin typeface="Garamond" panose="02020404030301010803" pitchFamily="18" charset="0"/>
              </a:rPr>
              <a:t>Methods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Secondary data and documentary analysis- Shocks, stresses, and vulnerabilities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GIS data and mapping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Focus groups and interviews- University and community</a:t>
            </a:r>
          </a:p>
          <a:p>
            <a:pPr lvl="2"/>
            <a:r>
              <a:rPr lang="en-US" dirty="0">
                <a:latin typeface="Garamond" panose="02020404030301010803" pitchFamily="18" charset="0"/>
              </a:rPr>
              <a:t>Key stakeholders and multiple chains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Possible planned survey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4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38"/>
    </mc:Choice>
    <mc:Fallback xmlns="">
      <p:transition spd="slow" advTm="9003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802" y="143057"/>
            <a:ext cx="10996749" cy="1319984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A Holistic Planning Framework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2803" y="1260747"/>
            <a:ext cx="3452947" cy="538824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Second Nature</a:t>
            </a:r>
          </a:p>
          <a:p>
            <a:r>
              <a:rPr lang="en-US" dirty="0">
                <a:latin typeface="Garamond" panose="02020404030301010803" pitchFamily="18" charset="0"/>
              </a:rPr>
              <a:t>Campuses build, track, and report on resilience in the five categories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99412" y="1260746"/>
            <a:ext cx="3677194" cy="553928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Garamond" panose="02020404030301010803" pitchFamily="18" charset="0"/>
              </a:rPr>
              <a:t>100 Resilient Cities</a:t>
            </a:r>
          </a:p>
          <a:p>
            <a:r>
              <a:rPr lang="en-US" dirty="0">
                <a:latin typeface="Garamond" panose="02020404030301010803" pitchFamily="18" charset="0"/>
              </a:rPr>
              <a:t>Five key innovations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 Understanding Risks and Assets Holistically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Mapping Existing Actions and Perceptions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Investing in Exploratory Work and Filling Knowledge Gaps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 Selecting Resilience Initiatives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 Creating a Compelling Resilience Narrative</a:t>
            </a:r>
          </a:p>
          <a:p>
            <a:r>
              <a:rPr lang="en-US" dirty="0">
                <a:latin typeface="Garamond" panose="02020404030301010803" pitchFamily="18" charset="0"/>
              </a:rPr>
              <a:t>Five key focuses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1. Incorporate systems thinking into their decision-making, taking into account shocks and stresses, and maximizing co-benefits.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2. Engage with diverse stakeholder communities in the planning process.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3. Integrate projects within a broader community vision that includes vulnerable populations.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4. Assess and build projects based on the long-term environmental, social, and economic benefits they will bring, as well as their ability to withstand short-term disruptions.</a:t>
            </a:r>
          </a:p>
          <a:p>
            <a:pPr marL="0" indent="0">
              <a:buNone/>
            </a:pPr>
            <a:r>
              <a:rPr lang="en-US" dirty="0">
                <a:latin typeface="Garamond" panose="02020404030301010803" pitchFamily="18" charset="0"/>
              </a:rPr>
              <a:t>5. Recognize that their infrastructure and other systems will need to adapt to new and unforeseen challenges in the future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676606" y="1194885"/>
            <a:ext cx="3866608" cy="5388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b="1" dirty="0">
                <a:latin typeface="Garamond" panose="02020404030301010803" pitchFamily="18" charset="0"/>
              </a:rPr>
              <a:t>Community Capitals Framework: Jan and Cornelia Flora</a:t>
            </a: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endParaRPr lang="en-US" sz="1300" dirty="0">
              <a:latin typeface="Garamond" panose="02020404030301010803" pitchFamily="18" charset="0"/>
            </a:endParaRPr>
          </a:p>
          <a:p>
            <a:r>
              <a:rPr lang="en-US" sz="1300" dirty="0">
                <a:latin typeface="Garamond" panose="02020404030301010803" pitchFamily="18" charset="0"/>
              </a:rPr>
              <a:t>Capital/asset based development</a:t>
            </a:r>
          </a:p>
          <a:p>
            <a:endParaRPr lang="en-US" sz="1300" dirty="0">
              <a:latin typeface="Garamond" panose="020204040303010108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04" y="2356933"/>
            <a:ext cx="3259248" cy="3195873"/>
          </a:xfrm>
          <a:prstGeom prst="rect">
            <a:avLst/>
          </a:prstGeom>
        </p:spPr>
      </p:pic>
      <p:pic>
        <p:nvPicPr>
          <p:cNvPr id="2052" name="Picture 4" descr="Community Capitals Framework Model - p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5" y="2356933"/>
            <a:ext cx="3888190" cy="306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6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871"/>
    </mc:Choice>
    <mc:Fallback xmlns="">
      <p:transition spd="slow" advTm="16587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8FC2BF-7ADB-4F3B-A2A2-695EB589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3" y="195443"/>
            <a:ext cx="10515600" cy="1325563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Resilience Perspectives of Public Officials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0BDCF-3EAB-41CF-A230-8BF26CDF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03" y="1253330"/>
            <a:ext cx="11341231" cy="5496261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Recover from disasters or dramatic change</a:t>
            </a:r>
          </a:p>
          <a:p>
            <a:r>
              <a:rPr lang="en-US" dirty="0">
                <a:latin typeface="Garamond" panose="02020404030301010803" pitchFamily="18" charset="0"/>
              </a:rPr>
              <a:t>Largely focused on emergency planning and disaster recovery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Ability to bounce back from shocks (acute and chronic)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Short term focused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Minimizing damages and restoring status-quo as soon as possible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Hardening infrastructure, anticipating potential damages, and recovering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Securing resources necessary for preparing and responding</a:t>
            </a:r>
          </a:p>
          <a:p>
            <a:r>
              <a:rPr lang="en-US" dirty="0">
                <a:latin typeface="Garamond" panose="02020404030301010803" pitchFamily="18" charset="0"/>
              </a:rPr>
              <a:t>Key focus areas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Resident health and safety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Infrastructure (bridges, roads, water systems, energy systems)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Public services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Buildings</a:t>
            </a:r>
          </a:p>
          <a:p>
            <a:r>
              <a:rPr lang="en-US" dirty="0">
                <a:latin typeface="Garamond" panose="02020404030301010803" pitchFamily="18" charset="0"/>
              </a:rPr>
              <a:t>Focus is not eliminating or reducing the magnitude of disasters, but recovery from such (reactive rather than proactive)</a:t>
            </a:r>
          </a:p>
        </p:txBody>
      </p:sp>
    </p:spTree>
    <p:extLst>
      <p:ext uri="{BB962C8B-B14F-4D97-AF65-F5344CB8AC3E}">
        <p14:creationId xmlns:p14="http://schemas.microsoft.com/office/powerpoint/2010/main" val="49181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5211</TotalTime>
  <Words>1206</Words>
  <Application>Microsoft Office PowerPoint</Application>
  <PresentationFormat>Widescreen</PresentationFormat>
  <Paragraphs>150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Office Theme</vt:lpstr>
      <vt:lpstr>Resilience and Sustainability: Understanding Interconnections for Better Planning and Policy Formulation</vt:lpstr>
      <vt:lpstr>Presentation Outline</vt:lpstr>
      <vt:lpstr>The University of Dayton </vt:lpstr>
      <vt:lpstr>Resilience Planning Aims</vt:lpstr>
      <vt:lpstr>Resilience and Sustainability</vt:lpstr>
      <vt:lpstr>Theoretical Framework and Methodology</vt:lpstr>
      <vt:lpstr>Theoretical Framework and Methodology</vt:lpstr>
      <vt:lpstr>A Holistic Planning Framework</vt:lpstr>
      <vt:lpstr>Resilience Perspectives of Public Officials</vt:lpstr>
      <vt:lpstr>Resilience Perspectives of Community </vt:lpstr>
      <vt:lpstr>Sustainability Perspectives of Public Officials</vt:lpstr>
      <vt:lpstr>Sustainability Perspectives of Community</vt:lpstr>
      <vt:lpstr>Interconnections Between Resilience and Sustainability</vt:lpstr>
      <vt:lpstr>Policy Implications</vt:lpstr>
      <vt:lpstr>Thank you!  Questions!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Based Sustainable Solutions as a Pathway for Building Local Resilience</dc:title>
  <dc:creator>Felix</dc:creator>
  <cp:lastModifiedBy>Felix Fernando</cp:lastModifiedBy>
  <cp:revision>48</cp:revision>
  <dcterms:created xsi:type="dcterms:W3CDTF">2020-06-14T19:54:28Z</dcterms:created>
  <dcterms:modified xsi:type="dcterms:W3CDTF">2021-05-31T20:45:29Z</dcterms:modified>
</cp:coreProperties>
</file>